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9" r:id="rId24"/>
    <p:sldId id="280" r:id="rId25"/>
    <p:sldId id="292" r:id="rId26"/>
    <p:sldId id="293" r:id="rId27"/>
    <p:sldId id="294" r:id="rId28"/>
    <p:sldId id="295" r:id="rId29"/>
    <p:sldId id="296" r:id="rId30"/>
    <p:sldId id="297" r:id="rId31"/>
    <p:sldId id="287" r:id="rId32"/>
    <p:sldId id="289" r:id="rId33"/>
    <p:sldId id="290" r:id="rId34"/>
    <p:sldId id="291" r:id="rId35"/>
    <p:sldId id="288" r:id="rId36"/>
    <p:sldId id="298" r:id="rId37"/>
    <p:sldId id="299" r:id="rId38"/>
    <p:sldId id="281" r:id="rId39"/>
    <p:sldId id="282" r:id="rId40"/>
    <p:sldId id="285" r:id="rId41"/>
    <p:sldId id="286" r:id="rId4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580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8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3DD92-9F27-4AF3-813B-B5261619014E}" type="datetimeFigureOut">
              <a:rPr lang="fr-FR" smtClean="0"/>
              <a:pPr/>
              <a:t>27/04/2022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AB572-7352-4D09-A6CC-2794387F5F9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22" name="Sous-titr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2AF4-EFA3-4C15-AD36-2EE234262E1C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llipse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CE53-ECD2-4E2D-9342-D035846EFB1A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DC5C-D9B8-4AFA-9021-2BBCB187F325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E41F-A0E9-494D-AC25-7D97453954F1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61E34-53A1-4A47-8981-04DDB1F1A0DE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Ellipse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llipse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0F5A-A062-4495-87CA-678425BC11FB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B571-9BC5-4D45-BC0A-7C979A3E27F1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A55F5-3799-4BD7-B0A6-75A5FC051C03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0D7F8-E848-4998-A93B-2281E1B917C5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83D58-F497-4C11-9887-991EFF5C67CF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86BF-04B6-4172-8FC0-57E40292CAC4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9" name="Organigramme : Processu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Organigramme : Processu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94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cteurs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Ellipse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Bouée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A37FFE8B-46B8-48F0-92A7-D9133214D04C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openxmlformats.org/officeDocument/2006/relationships/image" Target="../media/image3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10" Type="http://schemas.openxmlformats.org/officeDocument/2006/relationships/image" Target="../media/image34.jpeg"/><Relationship Id="rId4" Type="http://schemas.openxmlformats.org/officeDocument/2006/relationships/image" Target="../media/image5.jpe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Glossary/Visual_Viewport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developer.mozilla.org/en-US/docs/Web/HTML/Element/iframe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ML/Element/img" TargetMode="External"/><Relationship Id="rId5" Type="http://schemas.openxmlformats.org/officeDocument/2006/relationships/hyperlink" Target="https://developer.mozilla.org/en-US/docs/Web/Performance/Critical_rendering_path" TargetMode="External"/><Relationship Id="rId4" Type="http://schemas.openxmlformats.org/officeDocument/2006/relationships/hyperlink" Target="https://developer.mozilla.org/en-US/docs/Web/Performance/Lazy_loading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.png"/><Relationship Id="rId7" Type="http://schemas.openxmlformats.org/officeDocument/2006/relationships/image" Target="../media/image65.png"/><Relationship Id="rId12" Type="http://schemas.openxmlformats.org/officeDocument/2006/relationships/image" Target="../media/image7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jpeg"/><Relationship Id="rId5" Type="http://schemas.openxmlformats.org/officeDocument/2006/relationships/image" Target="../media/image63.jpe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jlemoine.asnprojets.fr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6.png"/><Relationship Id="rId7" Type="http://schemas.openxmlformats.org/officeDocument/2006/relationships/image" Target="../media/image1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 preferRelativeResize="0"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 bwMode="auto">
          <a:xfrm>
            <a:off x="3000364" y="1071546"/>
            <a:ext cx="4629150" cy="5143500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"/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37360" y="0"/>
            <a:ext cx="7406640" cy="1115018"/>
          </a:xfrm>
        </p:spPr>
        <p:txBody>
          <a:bodyPr/>
          <a:lstStyle/>
          <a:p>
            <a:r>
              <a:rPr lang="fr-FR" dirty="0" smtClean="0"/>
              <a:t>L'association </a:t>
            </a:r>
            <a:r>
              <a:rPr lang="fr-FR" b="1" dirty="0" smtClean="0"/>
              <a:t>PAUL</a:t>
            </a:r>
            <a:r>
              <a:rPr lang="fr-FR" dirty="0" smtClean="0"/>
              <a:t> </a:t>
            </a:r>
            <a:r>
              <a:rPr lang="fr-FR" b="1" dirty="0" smtClean="0">
                <a:solidFill>
                  <a:schemeClr val="accent4">
                    <a:lumMod val="75000"/>
                  </a:schemeClr>
                </a:solidFill>
              </a:rPr>
              <a:t>Green</a:t>
            </a: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Image 3" descr="logo_PaulGreen_2a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1670" y="2071678"/>
            <a:ext cx="1844675" cy="2076450"/>
          </a:xfrm>
          <a:prstGeom prst="rect">
            <a:avLst/>
          </a:prstGeom>
        </p:spPr>
      </p:pic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971600" y="6453336"/>
            <a:ext cx="8172400" cy="328464"/>
          </a:xfrm>
        </p:spPr>
        <p:txBody>
          <a:bodyPr/>
          <a:lstStyle/>
          <a:p>
            <a:pPr algn="ctr"/>
            <a:r>
              <a:rPr lang="fr-FR" b="1" dirty="0" smtClean="0"/>
              <a:t>Jacques LEMOINE –</a:t>
            </a:r>
            <a:r>
              <a:rPr lang="fr-FR" b="1" dirty="0" err="1" smtClean="0"/>
              <a:t>Arinfo</a:t>
            </a:r>
            <a:r>
              <a:rPr lang="fr-FR" b="1" dirty="0" smtClean="0"/>
              <a:t> – Promotion Novembre 2021 - Avril 2022</a:t>
            </a:r>
            <a:endParaRPr lang="fr-FR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484784"/>
            <a:ext cx="7498080" cy="50303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Diagramme MCD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15088"/>
            <a:ext cx="8143900" cy="26671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812360" y="388149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623218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74.jpg" descr="C:\Data\@Jacques\formation projet paul green\01-MCD-v0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071538" y="2075122"/>
            <a:ext cx="7926708" cy="4378214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484784"/>
            <a:ext cx="7498080" cy="50303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Diagramme MLD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15088"/>
            <a:ext cx="8143900" cy="26671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285728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29605" y="1641743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41.jpg" descr="C:\Data\@Jacques\formation projet paul green\03-MLD-v0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052647" y="2060848"/>
            <a:ext cx="7945599" cy="4454240"/>
          </a:xfrm>
          <a:prstGeom prst="rect">
            <a:avLst/>
          </a:prstGeom>
          <a:ln/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69524" y="2219139"/>
            <a:ext cx="5575310" cy="4052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18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sz="3900" dirty="0" smtClean="0"/>
              <a:t>Gestion</a:t>
            </a:r>
            <a:r>
              <a:rPr lang="fr-FR" dirty="0" smtClean="0"/>
              <a:t>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93488" y="1521603"/>
            <a:ext cx="7498080" cy="481251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Diagramme d’utilisation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53336"/>
            <a:ext cx="8143900" cy="328464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39068" y="252390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07736" y="1665698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15816" y="2022888"/>
            <a:ext cx="4114800" cy="45493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/>
          </a:bodyPr>
          <a:lstStyle/>
          <a:p>
            <a:pPr algn="ctr"/>
            <a:r>
              <a:rPr lang="fr-FR" sz="3900" dirty="0" smtClean="0"/>
              <a:t>Gestion de projet</a:t>
            </a:r>
            <a:endParaRPr lang="fr-FR" sz="39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484784"/>
            <a:ext cx="7498080" cy="50303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 </a:t>
            </a:r>
            <a:r>
              <a:rPr lang="fr-FR" sz="2400" b="1" dirty="0" smtClean="0"/>
              <a:t>Diagramme D’activité Connexion </a:t>
            </a:r>
            <a:r>
              <a:rPr lang="fr-FR" sz="2800" b="1" dirty="0" smtClean="0"/>
              <a:t>Utilisateur</a:t>
            </a:r>
            <a:endParaRPr lang="fr-FR" sz="2800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15088"/>
            <a:ext cx="8143900" cy="26671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48595" y="257969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645924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27.jpg" descr="C:\Data\@Jacques\formation projet paul green\06-Diagrammes d’activités Connexion Utilisateur-v0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071670" y="2003114"/>
            <a:ext cx="5876925" cy="4511974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12000" y="1434452"/>
            <a:ext cx="7498080" cy="487814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400" b="1" dirty="0" smtClean="0"/>
              <a:t> Diagramme d’activité Modification de Contenu</a:t>
            </a:r>
            <a:endParaRPr lang="fr-FR" sz="2400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90220"/>
            <a:ext cx="8143900" cy="291579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34266" y="167656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20461" y="1612073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8.jpg" descr="C:\Data\@Jacques\formation projet paul green\07-Diagrammes d’activités Modification d'un contenu-v0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428860" y="2043095"/>
            <a:ext cx="4838700" cy="4471994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1776" y="4313183"/>
            <a:ext cx="1562380" cy="1039693"/>
          </a:xfrm>
          <a:prstGeom prst="rect">
            <a:avLst/>
          </a:prstGeom>
        </p:spPr>
      </p:pic>
      <p:pic>
        <p:nvPicPr>
          <p:cNvPr id="19" name="image67.jp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066464" y="5885339"/>
            <a:ext cx="834608" cy="400272"/>
          </a:xfrm>
          <a:prstGeom prst="rect">
            <a:avLst/>
          </a:prstGeom>
          <a:ln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559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Front-end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80312"/>
            <a:ext cx="8143900" cy="301487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8028384" y="228579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357290" y="1617211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143108" y="150017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 smtClean="0"/>
              <a:t>Front-end </a:t>
            </a:r>
            <a:endParaRPr lang="fr-FR" sz="2400" dirty="0"/>
          </a:p>
          <a:p>
            <a:pPr>
              <a:buNone/>
            </a:pPr>
            <a:endParaRPr lang="fr-FR" sz="1600" dirty="0"/>
          </a:p>
        </p:txBody>
      </p:sp>
      <p:pic>
        <p:nvPicPr>
          <p:cNvPr id="16" name="image20.png" descr="twbs/bootstrap-icons - Packagist"/>
          <p:cNvPicPr/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1413326" y="2109714"/>
            <a:ext cx="971550" cy="809625"/>
          </a:xfrm>
          <a:prstGeom prst="rect">
            <a:avLst/>
          </a:prstGeom>
          <a:ln/>
        </p:spPr>
      </p:pic>
      <p:pic>
        <p:nvPicPr>
          <p:cNvPr id="17" name="image82.jpg"/>
          <p:cNvPicPr/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287033" y="3179874"/>
            <a:ext cx="1224136" cy="741455"/>
          </a:xfrm>
          <a:prstGeom prst="rect">
            <a:avLst/>
          </a:prstGeom>
          <a:ln/>
        </p:spPr>
      </p:pic>
      <p:pic>
        <p:nvPicPr>
          <p:cNvPr id="18" name="image43.png"/>
          <p:cNvPicPr/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1217762" y="5058718"/>
            <a:ext cx="1089650" cy="930404"/>
          </a:xfrm>
          <a:prstGeom prst="rect">
            <a:avLst/>
          </a:prstGeom>
          <a:ln/>
        </p:spPr>
      </p:pic>
      <p:sp>
        <p:nvSpPr>
          <p:cNvPr id="20" name="Google Shape;299;p17"/>
          <p:cNvSpPr txBox="1"/>
          <p:nvPr/>
        </p:nvSpPr>
        <p:spPr>
          <a:xfrm>
            <a:off x="2840958" y="1974401"/>
            <a:ext cx="6051522" cy="4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Le framework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Bootstrap 5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pour ses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menus Burger et son côté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responsive</a:t>
            </a:r>
            <a:endParaRPr dirty="0">
              <a:latin typeface="+mj-lt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latin typeface="+mj-lt"/>
              <a:ea typeface="Spartan"/>
              <a:cs typeface="Spartan"/>
              <a:sym typeface="Spartan"/>
            </a:endParaRPr>
          </a:p>
          <a:p>
            <a:pPr marR="0"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Utilisation du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SASS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pour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compiler</a:t>
            </a:r>
          </a:p>
          <a:p>
            <a:pPr marR="0"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mes CSS</a:t>
            </a:r>
            <a:endParaRPr dirty="0">
              <a:latin typeface="+mj-lt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latin typeface="+mj-lt"/>
              <a:ea typeface="Spartan"/>
              <a:cs typeface="Spartan"/>
              <a:sym typeface="Spartan"/>
            </a:endParaRPr>
          </a:p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endParaRPr lang="fr-FR" sz="1800" dirty="0" smtClean="0">
              <a:latin typeface="+mj-lt"/>
              <a:ea typeface="Spartan"/>
              <a:cs typeface="Spartan"/>
              <a:sym typeface="Spartan"/>
            </a:endParaRPr>
          </a:p>
          <a:p>
            <a:pPr marR="0" lvl="0" algn="l" rtl="0"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Utilisation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de Google Fonts pour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les</a:t>
            </a:r>
          </a:p>
          <a:p>
            <a:pPr marR="0" lvl="0" algn="l" rtl="0"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 p</a:t>
            </a:r>
            <a:r>
              <a:rPr lang="fr-FR" dirty="0" smtClean="0">
                <a:latin typeface="+mj-lt"/>
                <a:ea typeface="Spartan"/>
                <a:cs typeface="Spartan"/>
                <a:sym typeface="Spartan"/>
              </a:rPr>
              <a:t>olices</a:t>
            </a:r>
          </a:p>
          <a:p>
            <a:pPr marR="0" lvl="0" algn="l" rtl="0"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dirty="0" smtClean="0">
                <a:latin typeface="+mj-lt"/>
                <a:sym typeface="Spartan"/>
              </a:rPr>
              <a:t>Et de Font </a:t>
            </a:r>
            <a:r>
              <a:rPr lang="fr-FR" dirty="0" err="1" smtClean="0">
                <a:latin typeface="+mj-lt"/>
                <a:sym typeface="Spartan"/>
              </a:rPr>
              <a:t>Awesome</a:t>
            </a:r>
            <a:r>
              <a:rPr lang="fr-FR" dirty="0" smtClean="0">
                <a:latin typeface="+mj-lt"/>
                <a:sym typeface="Spartan"/>
              </a:rPr>
              <a:t> pour les icônes</a:t>
            </a:r>
            <a:endParaRPr dirty="0">
              <a:latin typeface="+mj-lt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Utilisation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du </a:t>
            </a:r>
            <a:r>
              <a:rPr lang="fr-FR" dirty="0" smtClean="0">
                <a:latin typeface="+mj-lt"/>
                <a:ea typeface="Spartan"/>
                <a:cs typeface="Spartan"/>
                <a:sym typeface="Spartan"/>
              </a:rPr>
              <a:t>J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avaScript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et sa bibliothèque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jQuery, associé à du Ajax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pour </a:t>
            </a:r>
            <a:r>
              <a:rPr lang="fr-FR" dirty="0" smtClean="0">
                <a:latin typeface="+mj-lt"/>
                <a:ea typeface="Spartan"/>
                <a:cs typeface="Spartan"/>
                <a:sym typeface="Spartan"/>
              </a:rPr>
              <a:t>quelques effets, dans </a:t>
            </a:r>
            <a:r>
              <a:rPr lang="fr-FR" dirty="0" err="1" smtClean="0">
                <a:latin typeface="+mj-lt"/>
                <a:ea typeface="Spartan"/>
                <a:cs typeface="Spartan"/>
                <a:sym typeface="Spartan"/>
              </a:rPr>
              <a:t>upload</a:t>
            </a:r>
            <a:r>
              <a:rPr lang="fr-FR" dirty="0" smtClean="0">
                <a:latin typeface="+mj-lt"/>
                <a:ea typeface="Spartan"/>
                <a:cs typeface="Spartan"/>
                <a:sym typeface="Spartan"/>
              </a:rPr>
              <a:t> d’images multiples,…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solidFill>
                <a:srgbClr val="3F3F3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9632" y="4252656"/>
            <a:ext cx="778614" cy="778614"/>
          </a:xfrm>
          <a:prstGeom prst="rect">
            <a:avLst/>
          </a:prstGeom>
        </p:spPr>
      </p:pic>
      <p:pic>
        <p:nvPicPr>
          <p:cNvPr id="21" name="Image 20" descr="P09-Capture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16216" y="2485467"/>
            <a:ext cx="2444696" cy="26969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504640"/>
            <a:ext cx="7498080" cy="54961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Back-end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80312"/>
            <a:ext cx="8143900" cy="301487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56707" y="1615778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Google Shape;328;p20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1910558" y="5429230"/>
            <a:ext cx="1206733" cy="7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7" name="image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2010" y="2227465"/>
            <a:ext cx="61912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image39.png" descr="logo-twi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81066" y="2362827"/>
            <a:ext cx="11144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image57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8696" y="3266409"/>
            <a:ext cx="973137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10.png"/>
          <p:cNvPicPr/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1240153" y="5055675"/>
            <a:ext cx="1038225" cy="778510"/>
          </a:xfrm>
          <a:prstGeom prst="rect">
            <a:avLst/>
          </a:prstGeom>
          <a:ln/>
        </p:spPr>
      </p:pic>
      <p:sp>
        <p:nvSpPr>
          <p:cNvPr id="35" name="Google Shape;323;p20"/>
          <p:cNvSpPr txBox="1"/>
          <p:nvPr/>
        </p:nvSpPr>
        <p:spPr>
          <a:xfrm>
            <a:off x="3333248" y="2126186"/>
            <a:ext cx="5563104" cy="435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Le </a:t>
            </a:r>
            <a:r>
              <a:rPr lang="fr-FR" sz="1800" dirty="0" err="1">
                <a:latin typeface="+mj-lt"/>
                <a:ea typeface="Spartan"/>
                <a:cs typeface="Spartan"/>
                <a:sym typeface="Spartan"/>
              </a:rPr>
              <a:t>frameworks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 Symfony 5.4 , un MVC </a:t>
            </a:r>
            <a:r>
              <a:rPr lang="fr-FR" dirty="0">
                <a:latin typeface="+mj-lt"/>
              </a:rPr>
              <a:t>(</a:t>
            </a:r>
            <a:r>
              <a:rPr lang="fr-FR" dirty="0" smtClean="0">
                <a:latin typeface="+mj-lt"/>
              </a:rPr>
              <a:t>Model-</a:t>
            </a:r>
            <a:r>
              <a:rPr lang="fr-FR" dirty="0" err="1" smtClean="0">
                <a:latin typeface="+mj-lt"/>
              </a:rPr>
              <a:t>View</a:t>
            </a:r>
            <a:r>
              <a:rPr lang="fr-FR" dirty="0" smtClean="0">
                <a:latin typeface="+mj-lt"/>
              </a:rPr>
              <a:t>-Controller)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open-source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basé sur le langage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PHP, et utilisant du TWIG (moteur de </a:t>
            </a: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Templating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),</a:t>
            </a:r>
            <a:endParaRPr dirty="0">
              <a:latin typeface="+mj-lt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lang="fr-FR" sz="18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lang="fr-FR" sz="18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latin typeface="+mj-lt"/>
              <a:ea typeface="Spartan"/>
              <a:cs typeface="Spartan"/>
              <a:sym typeface="Spartan"/>
            </a:endParaRPr>
          </a:p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Un serveur local </a:t>
            </a:r>
            <a:r>
              <a:rPr lang="fr-FR" sz="1800" dirty="0" err="1">
                <a:latin typeface="+mj-lt"/>
                <a:ea typeface="Spartan"/>
                <a:cs typeface="Spartan"/>
                <a:sym typeface="Spartan"/>
              </a:rPr>
              <a:t>Wamp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, </a:t>
            </a:r>
            <a:endParaRPr dirty="0">
              <a:latin typeface="+mj-lt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lang="fr-FR" sz="18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latin typeface="+mj-lt"/>
              <a:ea typeface="Spartan"/>
              <a:cs typeface="Spartan"/>
              <a:sym typeface="Spartan"/>
            </a:endParaRPr>
          </a:p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Base de donnée avec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MySQL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couplé à </a:t>
            </a:r>
            <a:r>
              <a:rPr lang="fr-FR" dirty="0" err="1" smtClean="0">
                <a:latin typeface="+mj-lt"/>
                <a:ea typeface="Spartan"/>
                <a:cs typeface="Spartan"/>
                <a:sym typeface="Spartan"/>
              </a:rPr>
              <a:t>p</a:t>
            </a: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hpMy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Admin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solidFill>
                <a:srgbClr val="3F3F3F"/>
              </a:solidFill>
              <a:latin typeface="+mj-lt"/>
              <a:ea typeface="Spartan"/>
              <a:cs typeface="Spartan"/>
              <a:sym typeface="Spartan"/>
            </a:endParaRPr>
          </a:p>
        </p:txBody>
      </p:sp>
      <p:pic>
        <p:nvPicPr>
          <p:cNvPr id="36" name="image71.png"/>
          <p:cNvPicPr/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1679235" y="4176358"/>
            <a:ext cx="685800" cy="685800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45920" y="1484784"/>
            <a:ext cx="7498080" cy="54961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fr-FR" b="1" dirty="0" smtClean="0">
                <a:latin typeface="+mj-lt"/>
              </a:rPr>
              <a:t>	La </a:t>
            </a:r>
            <a:r>
              <a:rPr lang="fr-FR" sz="2800" b="1" dirty="0" smtClean="0">
                <a:latin typeface="+mj-lt"/>
              </a:rPr>
              <a:t>Base de données</a:t>
            </a:r>
            <a:endParaRPr lang="fr-FR" dirty="0" smtClean="0">
              <a:latin typeface="+mj-lt"/>
            </a:endParaRPr>
          </a:p>
          <a:p>
            <a:pPr>
              <a:buNone/>
            </a:pPr>
            <a:endParaRPr lang="fr-FR" sz="2200" dirty="0">
              <a:latin typeface="+mj-lt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53336"/>
            <a:ext cx="8143900" cy="328464"/>
          </a:xfrm>
        </p:spPr>
        <p:txBody>
          <a:bodyPr/>
          <a:lstStyle/>
          <a:p>
            <a:pPr algn="ctr"/>
            <a:r>
              <a:rPr lang="fr-FR" dirty="0" smtClean="0">
                <a:latin typeface="+mj-lt"/>
              </a:rPr>
              <a:t>Jacques LEMOINE –</a:t>
            </a:r>
            <a:r>
              <a:rPr lang="fr-FR" dirty="0" err="1" smtClean="0">
                <a:latin typeface="+mj-lt"/>
              </a:rPr>
              <a:t>Arinfo</a:t>
            </a:r>
            <a:r>
              <a:rPr lang="fr-FR" dirty="0" smtClean="0">
                <a:latin typeface="+mj-lt"/>
              </a:rPr>
              <a:t> – Promotion Novembre 2021 - Avril 2022</a:t>
            </a:r>
            <a:endParaRPr lang="fr-FR" dirty="0">
              <a:latin typeface="+mj-lt"/>
            </a:endParaRPr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35" name="Google Shape;323;p20"/>
          <p:cNvSpPr txBox="1"/>
          <p:nvPr/>
        </p:nvSpPr>
        <p:spPr>
          <a:xfrm>
            <a:off x="1187624" y="1988840"/>
            <a:ext cx="7708728" cy="870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La création et la gestion de la base de donnée se fait par l’intermédiaire de Doctrine qui nous permet de manipuler les données.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solidFill>
                <a:srgbClr val="3F3F3F"/>
              </a:solidFill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15616" y="2852936"/>
            <a:ext cx="457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Création de la Base de données 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75656" y="3284984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php</a:t>
            </a:r>
            <a:r>
              <a:rPr lang="fr-FR" dirty="0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bin</a:t>
            </a:r>
            <a:r>
              <a:rPr lang="fr-FR" dirty="0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doctrine:database:create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15616" y="371703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Création des entités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47664" y="4077072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php</a:t>
            </a:r>
            <a:r>
              <a:rPr lang="fr-FR" dirty="0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bin</a:t>
            </a:r>
            <a:r>
              <a:rPr lang="fr-FR" dirty="0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make:entity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15616" y="4581128"/>
            <a:ext cx="80283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Puis la migration afin de créer les entités dans la base de données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75656" y="5013176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  <a:latin typeface="+mj-lt"/>
              </a:rPr>
              <a:t>php</a:t>
            </a:r>
            <a:r>
              <a:rPr lang="fr-FR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+mj-lt"/>
              </a:rPr>
              <a:t>bin</a:t>
            </a:r>
            <a:r>
              <a:rPr lang="fr-FR" dirty="0" smtClean="0">
                <a:solidFill>
                  <a:schemeClr val="bg1"/>
                </a:solidFill>
                <a:latin typeface="+mj-lt"/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  <a:latin typeface="+mj-lt"/>
              </a:rPr>
              <a:t>make:migration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75656" y="5517232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</a:rPr>
              <a:t>php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bin</a:t>
            </a:r>
            <a:r>
              <a:rPr lang="fr-FR" dirty="0" smtClean="0">
                <a:solidFill>
                  <a:schemeClr val="bg1"/>
                </a:solidFill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</a:rPr>
              <a:t>doctrine:migrations</a:t>
            </a:r>
            <a:r>
              <a:rPr lang="fr-FR" dirty="0" smtClean="0">
                <a:solidFill>
                  <a:schemeClr val="bg1"/>
                </a:solidFill>
              </a:rPr>
              <a:t>:</a:t>
            </a:r>
            <a:r>
              <a:rPr lang="fr-FR" dirty="0" err="1" smtClean="0">
                <a:solidFill>
                  <a:schemeClr val="bg1"/>
                </a:solidFill>
              </a:rPr>
              <a:t>migrate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20" name="Image 19" descr="P00-entity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7744" y="1412776"/>
            <a:ext cx="5930929" cy="4968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525344"/>
            <a:ext cx="8100392" cy="25645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10" name="Image 9" descr="p01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3688" y="1484784"/>
            <a:ext cx="6626074" cy="4923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Je me </a:t>
            </a:r>
            <a:r>
              <a:rPr lang="fr-FR" sz="4000" dirty="0" smtClean="0"/>
              <a:t>présente</a:t>
            </a:r>
            <a:endParaRPr lang="fr-FR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28728" y="1714488"/>
            <a:ext cx="7498080" cy="4800600"/>
          </a:xfrm>
        </p:spPr>
        <p:txBody>
          <a:bodyPr>
            <a:normAutofit fontScale="70000" lnSpcReduction="20000"/>
          </a:bodyPr>
          <a:lstStyle/>
          <a:p>
            <a:pPr fontAlgn="base">
              <a:buNone/>
            </a:pPr>
            <a:r>
              <a:rPr lang="fr-FR" dirty="0" smtClean="0"/>
              <a:t>    Jacques Lemoine 57 ans</a:t>
            </a:r>
          </a:p>
          <a:p>
            <a:pPr fontAlgn="base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>
                <a:solidFill>
                  <a:srgbClr val="92D050"/>
                </a:solidFill>
              </a:rPr>
              <a:t>Mon parcours professionnel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DUT Génie Electrique &amp; Informatique Industrielle à Nantes </a:t>
            </a:r>
            <a:br>
              <a:rPr lang="fr-FR" dirty="0" smtClean="0"/>
            </a:br>
            <a:r>
              <a:rPr lang="fr-FR" dirty="0" smtClean="0"/>
              <a:t>Développeur informatique 20 ans sur site</a:t>
            </a:r>
          </a:p>
          <a:p>
            <a:pPr fontAlgn="base">
              <a:buNone/>
            </a:pPr>
            <a:r>
              <a:rPr lang="fr-FR" dirty="0" smtClean="0"/>
              <a:t>	Technicien de maintenance informatique itinérant 9  ans</a:t>
            </a:r>
          </a:p>
          <a:p>
            <a:pPr fontAlgn="base">
              <a:buNone/>
            </a:pPr>
            <a:endParaRPr lang="fr-FR" dirty="0" smtClean="0"/>
          </a:p>
          <a:p>
            <a:pPr fontAlgn="base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Un projet de remise à niveau professionnelle suite à un licenciement économique.</a:t>
            </a:r>
            <a:br>
              <a:rPr lang="fr-FR" dirty="0" smtClean="0"/>
            </a:br>
            <a:r>
              <a:rPr lang="fr-FR" dirty="0" smtClean="0"/>
              <a:t> </a:t>
            </a:r>
          </a:p>
          <a:p>
            <a:pPr fontAlgn="base">
              <a:buNone/>
            </a:pPr>
            <a:r>
              <a:rPr lang="fr-FR" dirty="0" smtClean="0"/>
              <a:t>	Afin de pouvoir revenir à mon métier de base en élargissant mes compétences au web et m’ouvrir de nouvelles possibilités d’embauche, vers un secteur porteur tout en pouvant utiliser mon savoir-faire acquis.</a:t>
            </a:r>
          </a:p>
          <a:p>
            <a:pPr>
              <a:buNone/>
            </a:pP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538" y="0"/>
            <a:ext cx="1643074" cy="1643074"/>
          </a:xfrm>
          <a:prstGeom prst="rect">
            <a:avLst/>
          </a:prstGeom>
        </p:spPr>
      </p:pic>
      <p:pic>
        <p:nvPicPr>
          <p:cNvPr id="6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74308" y="260648"/>
            <a:ext cx="952500" cy="866775"/>
          </a:xfrm>
          <a:prstGeom prst="rect">
            <a:avLst/>
          </a:prstGeom>
          <a:ln/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00834"/>
            <a:ext cx="8143900" cy="2809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8" name="Picture 5" descr="E:\images pour des genialy\ora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1124744"/>
            <a:ext cx="1237851" cy="13681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53336"/>
            <a:ext cx="8100392" cy="328464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9" name="Rectangle 8"/>
          <p:cNvSpPr/>
          <p:nvPr/>
        </p:nvSpPr>
        <p:spPr>
          <a:xfrm>
            <a:off x="1115616" y="1772816"/>
            <a:ext cx="80283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Puis la manipulation des données se fait par le CRUD (</a:t>
            </a:r>
            <a:r>
              <a:rPr lang="fr-FR" sz="2000" dirty="0" err="1" smtClean="0">
                <a:latin typeface="+mj-lt"/>
                <a:ea typeface="Spartan"/>
                <a:cs typeface="Spartan"/>
                <a:sym typeface="Spartan"/>
              </a:rPr>
              <a:t>Created</a:t>
            </a: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, Read, Update, </a:t>
            </a:r>
            <a:r>
              <a:rPr lang="fr-FR" sz="2000" dirty="0" err="1" smtClean="0">
                <a:latin typeface="+mj-lt"/>
                <a:ea typeface="Spartan"/>
                <a:cs typeface="Spartan"/>
                <a:sym typeface="Spartan"/>
              </a:rPr>
              <a:t>Delete</a:t>
            </a: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) à partir d’une entité.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75656" y="2492896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  <a:latin typeface="+mj-lt"/>
              </a:rPr>
              <a:t>php</a:t>
            </a:r>
            <a:r>
              <a:rPr lang="fr-FR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+mj-lt"/>
              </a:rPr>
              <a:t>bin</a:t>
            </a:r>
            <a:r>
              <a:rPr lang="fr-FR" dirty="0" smtClean="0">
                <a:solidFill>
                  <a:schemeClr val="bg1"/>
                </a:solidFill>
                <a:latin typeface="+mj-lt"/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  <a:latin typeface="+mj-lt"/>
              </a:rPr>
              <a:t>make:crud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5616" y="2924944"/>
            <a:ext cx="80283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La commande nous génère les formulaires suivants, ainsi que des méthodes dans le </a:t>
            </a:r>
            <a:r>
              <a:rPr lang="fr-FR" sz="2000" dirty="0" err="1" smtClean="0">
                <a:latin typeface="+mj-lt"/>
                <a:ea typeface="Spartan"/>
                <a:cs typeface="Spartan"/>
                <a:sym typeface="Spartan"/>
              </a:rPr>
              <a:t>controller</a:t>
            </a: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 et le form :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pic>
        <p:nvPicPr>
          <p:cNvPr id="14" name="Image 13" descr="P02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1840" y="3861048"/>
            <a:ext cx="2609850" cy="1504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525344"/>
            <a:ext cx="8100392" cy="25645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8" name="Image 7" descr="P05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9672" y="1628800"/>
            <a:ext cx="6624736" cy="45374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0626" y="1522928"/>
            <a:ext cx="5121374" cy="4822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25344"/>
            <a:ext cx="8143900" cy="256455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8" name="Google Shape;346;p23"/>
          <p:cNvSpPr txBox="1"/>
          <p:nvPr/>
        </p:nvSpPr>
        <p:spPr>
          <a:xfrm>
            <a:off x="1187625" y="1628800"/>
            <a:ext cx="7956376" cy="3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Les Rôles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Définition des rôles :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ADMIN,  GE, OTHER, USER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Les GE, OTHER et USER ont accès en visualisation aux informations suivantes :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     GE : correspondant aux étudiants du Master GE, ont accès à l’ensemble des données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    OTHER: sont limité aux présentations et à la partie Master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    USER : limité aux présentations,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Les visiteurs sans connexion n’</a:t>
            </a:r>
            <a:r>
              <a:rPr lang="fr-FR" sz="1600" dirty="0" err="1" smtClean="0">
                <a:latin typeface="+mj-lt"/>
                <a:ea typeface="Spartan"/>
                <a:cs typeface="Spartan"/>
                <a:sym typeface="Spartan"/>
              </a:rPr>
              <a:t>accédent</a:t>
            </a: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 qu’à la page d’accueil</a:t>
            </a:r>
            <a:r>
              <a:rPr lang="fr-FR" sz="1600" dirty="0">
                <a:latin typeface="+mj-lt"/>
                <a:ea typeface="Spartan"/>
                <a:cs typeface="Spartan"/>
                <a:sym typeface="Spartan"/>
              </a:rPr>
              <a:t/>
            </a:r>
            <a:br>
              <a:rPr lang="fr-FR" sz="1600" dirty="0">
                <a:latin typeface="+mj-lt"/>
                <a:ea typeface="Spartan"/>
                <a:cs typeface="Spartan"/>
                <a:sym typeface="Spartan"/>
              </a:rPr>
            </a:br>
            <a:endParaRPr lang="fr-FR" sz="16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Utilisation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de la méthode  « @</a:t>
            </a:r>
            <a:r>
              <a:rPr lang="fr-FR" sz="1800" dirty="0" err="1">
                <a:latin typeface="+mj-lt"/>
                <a:ea typeface="Spartan"/>
                <a:cs typeface="Spartan"/>
                <a:sym typeface="Spartan"/>
              </a:rPr>
              <a:t>isGranted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 » dans le </a:t>
            </a:r>
            <a:r>
              <a:rPr lang="fr-FR" sz="1800" dirty="0" err="1">
                <a:latin typeface="+mj-lt"/>
                <a:ea typeface="Spartan"/>
                <a:cs typeface="Spartan"/>
                <a:sym typeface="Spartan"/>
              </a:rPr>
              <a:t>controller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 et les </a:t>
            </a:r>
            <a:r>
              <a:rPr lang="fr-FR" sz="1800" dirty="0" err="1">
                <a:latin typeface="+mj-lt"/>
                <a:ea typeface="Spartan"/>
                <a:cs typeface="Spartan"/>
                <a:sym typeface="Spartan"/>
              </a:rPr>
              <a:t>templates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/>
            </a:r>
            <a:br>
              <a:rPr lang="fr-FR" sz="1800" dirty="0">
                <a:latin typeface="+mj-lt"/>
                <a:ea typeface="Spartan"/>
                <a:cs typeface="Spartan"/>
                <a:sym typeface="Spartan"/>
              </a:rPr>
            </a:br>
            <a:r>
              <a:rPr lang="fr-FR" sz="1600" dirty="0">
                <a:latin typeface="+mj-lt"/>
                <a:ea typeface="Spartan"/>
                <a:cs typeface="Spartan"/>
                <a:sym typeface="Spartan"/>
              </a:rPr>
              <a:t>afin d’afficher ou non certaines informations ou de limiter certains accès en fonction du rôle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</p:txBody>
      </p:sp>
      <p:pic>
        <p:nvPicPr>
          <p:cNvPr id="11" name="Image 10" descr="P04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5085184"/>
            <a:ext cx="9144000" cy="1353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53336"/>
            <a:ext cx="8100392" cy="328464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9" name="Image 8" descr="P06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556792"/>
            <a:ext cx="9144000" cy="4131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8" name="Image 7" descr="P07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1412776"/>
            <a:ext cx="7200800" cy="5025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5616" y="1774103"/>
            <a:ext cx="7961090" cy="34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722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18262" y="1316496"/>
            <a:ext cx="6422136" cy="513664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8144" y="3095575"/>
            <a:ext cx="3028950" cy="33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149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5950" y="1327593"/>
            <a:ext cx="5217795" cy="50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5013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8" name="Google Shape;346;p23"/>
          <p:cNvSpPr txBox="1"/>
          <p:nvPr/>
        </p:nvSpPr>
        <p:spPr>
          <a:xfrm>
            <a:off x="1187717" y="1713955"/>
            <a:ext cx="1080119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CKEditor</a:t>
            </a:r>
            <a:endParaRPr dirty="0" smtClean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10941" y="1654524"/>
            <a:ext cx="511256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1400" dirty="0" smtClean="0">
                <a:solidFill>
                  <a:schemeClr val="bg1"/>
                </a:solidFill>
              </a:rPr>
              <a:t>composer </a:t>
            </a:r>
            <a:r>
              <a:rPr lang="fr-FR" sz="1400" dirty="0" err="1">
                <a:solidFill>
                  <a:schemeClr val="bg1"/>
                </a:solidFill>
              </a:rPr>
              <a:t>require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</a:rPr>
              <a:t>friendsofsymfony</a:t>
            </a:r>
            <a:r>
              <a:rPr lang="fr-FR" sz="1400" dirty="0" smtClean="0">
                <a:solidFill>
                  <a:schemeClr val="bg1"/>
                </a:solidFill>
              </a:rPr>
              <a:t>/</a:t>
            </a:r>
            <a:r>
              <a:rPr lang="fr-FR" sz="1400" dirty="0" err="1" smtClean="0">
                <a:solidFill>
                  <a:schemeClr val="bg1"/>
                </a:solidFill>
              </a:rPr>
              <a:t>ckeditor</a:t>
            </a:r>
            <a:r>
              <a:rPr lang="fr-FR" sz="1400" dirty="0" smtClean="0">
                <a:solidFill>
                  <a:schemeClr val="bg1"/>
                </a:solidFill>
              </a:rPr>
              <a:t>-bundle</a:t>
            </a:r>
            <a:endParaRPr lang="fr-FR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0941" y="2010943"/>
            <a:ext cx="511256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1400" dirty="0" err="1">
                <a:solidFill>
                  <a:schemeClr val="bg1"/>
                </a:solidFill>
              </a:rPr>
              <a:t>php</a:t>
            </a:r>
            <a:r>
              <a:rPr lang="fr-FR" sz="1400" dirty="0">
                <a:solidFill>
                  <a:schemeClr val="bg1"/>
                </a:solidFill>
              </a:rPr>
              <a:t> bin/console </a:t>
            </a:r>
            <a:r>
              <a:rPr lang="fr-FR" sz="1400" dirty="0" err="1">
                <a:solidFill>
                  <a:schemeClr val="bg1"/>
                </a:solidFill>
              </a:rPr>
              <a:t>ckeditor:install</a:t>
            </a:r>
            <a:endParaRPr lang="fr-FR" sz="140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92008" y="2853086"/>
            <a:ext cx="7353300" cy="2305050"/>
          </a:xfrm>
          <a:prstGeom prst="rect">
            <a:avLst/>
          </a:prstGeom>
        </p:spPr>
      </p:pic>
      <p:sp>
        <p:nvSpPr>
          <p:cNvPr id="18" name="Google Shape;346;p23"/>
          <p:cNvSpPr txBox="1"/>
          <p:nvPr/>
        </p:nvSpPr>
        <p:spPr>
          <a:xfrm>
            <a:off x="1073021" y="2518189"/>
            <a:ext cx="2082467" cy="27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dirty="0">
                <a:latin typeface="+mj-lt"/>
                <a:ea typeface="Spartan"/>
                <a:cs typeface="Spartan"/>
                <a:sym typeface="Spartan"/>
              </a:rPr>
              <a:t>p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ackages/</a:t>
            </a: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fos_ckeditor.yaml</a:t>
            </a:r>
            <a:endParaRPr dirty="0" smtClean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7348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12" name="Rectangle 11"/>
          <p:cNvSpPr/>
          <p:nvPr/>
        </p:nvSpPr>
        <p:spPr>
          <a:xfrm>
            <a:off x="2406389" y="2108198"/>
            <a:ext cx="511256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1400" dirty="0" err="1">
                <a:solidFill>
                  <a:schemeClr val="bg1"/>
                </a:solidFill>
              </a:rPr>
              <a:t>php</a:t>
            </a:r>
            <a:r>
              <a:rPr lang="fr-FR" sz="1400" dirty="0">
                <a:solidFill>
                  <a:schemeClr val="bg1"/>
                </a:solidFill>
              </a:rPr>
              <a:t> bin/console </a:t>
            </a:r>
            <a:r>
              <a:rPr lang="fr-FR" sz="1400" dirty="0" err="1">
                <a:solidFill>
                  <a:schemeClr val="bg1"/>
                </a:solidFill>
              </a:rPr>
              <a:t>elfinder:install</a:t>
            </a:r>
            <a:endParaRPr lang="fr-FR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06389" y="1676969"/>
            <a:ext cx="511256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1400" dirty="0">
                <a:solidFill>
                  <a:schemeClr val="bg1"/>
                </a:solidFill>
              </a:rPr>
              <a:t>composer </a:t>
            </a:r>
            <a:r>
              <a:rPr lang="fr-FR" sz="1400" dirty="0" err="1">
                <a:solidFill>
                  <a:schemeClr val="bg1"/>
                </a:solidFill>
              </a:rPr>
              <a:t>require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helios</a:t>
            </a:r>
            <a:r>
              <a:rPr lang="fr-FR" sz="1400" dirty="0">
                <a:solidFill>
                  <a:schemeClr val="bg1"/>
                </a:solidFill>
              </a:rPr>
              <a:t>-ag/</a:t>
            </a:r>
            <a:r>
              <a:rPr lang="fr-FR" sz="1400" dirty="0" err="1">
                <a:solidFill>
                  <a:schemeClr val="bg1"/>
                </a:solidFill>
              </a:rPr>
              <a:t>fm</a:t>
            </a:r>
            <a:r>
              <a:rPr lang="fr-FR" sz="1400" dirty="0">
                <a:solidFill>
                  <a:schemeClr val="bg1"/>
                </a:solidFill>
              </a:rPr>
              <a:t>-</a:t>
            </a:r>
            <a:r>
              <a:rPr lang="fr-FR" sz="1400" dirty="0" err="1">
                <a:solidFill>
                  <a:schemeClr val="bg1"/>
                </a:solidFill>
              </a:rPr>
              <a:t>elfinder</a:t>
            </a:r>
            <a:r>
              <a:rPr lang="fr-FR" sz="1400" dirty="0">
                <a:solidFill>
                  <a:schemeClr val="bg1"/>
                </a:solidFill>
              </a:rPr>
              <a:t>-bundle</a:t>
            </a:r>
            <a:endParaRPr lang="fr-FR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Google Shape;346;p23"/>
          <p:cNvSpPr txBox="1"/>
          <p:nvPr/>
        </p:nvSpPr>
        <p:spPr>
          <a:xfrm>
            <a:off x="1066512" y="1685770"/>
            <a:ext cx="1012648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ElFinder</a:t>
            </a:r>
            <a:endParaRPr dirty="0" smtClean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8" name="Google Shape;346;p23"/>
          <p:cNvSpPr txBox="1"/>
          <p:nvPr/>
        </p:nvSpPr>
        <p:spPr>
          <a:xfrm>
            <a:off x="1037926" y="2695471"/>
            <a:ext cx="2082467" cy="27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dirty="0" smtClean="0">
                <a:latin typeface="+mj-lt"/>
                <a:ea typeface="Spartan"/>
                <a:cs typeface="Spartan"/>
                <a:sym typeface="Spartan"/>
              </a:rPr>
              <a:t>p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ackages/</a:t>
            </a: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fos_elfinder.yaml</a:t>
            </a:r>
            <a:endParaRPr dirty="0" smtClean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91680" y="3066010"/>
            <a:ext cx="5989861" cy="280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77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28728" y="1714488"/>
            <a:ext cx="7498080" cy="4800600"/>
          </a:xfrm>
        </p:spPr>
        <p:txBody>
          <a:bodyPr>
            <a:normAutofit fontScale="70000" lnSpcReduction="20000"/>
          </a:bodyPr>
          <a:lstStyle/>
          <a:p>
            <a:pPr fontAlgn="base"/>
            <a:r>
              <a:rPr lang="fr-FR" dirty="0" smtClean="0"/>
              <a:t>Présentation du projet, cahier des charges.</a:t>
            </a:r>
          </a:p>
          <a:p>
            <a:pPr fontAlgn="base"/>
            <a:r>
              <a:rPr lang="fr-FR" dirty="0" smtClean="0"/>
              <a:t>Gestion du projet</a:t>
            </a:r>
          </a:p>
          <a:p>
            <a:pPr fontAlgn="base"/>
            <a:r>
              <a:rPr lang="fr-FR" dirty="0" smtClean="0"/>
              <a:t>Conception et codage des composants </a:t>
            </a:r>
            <a:r>
              <a:rPr lang="fr-FR" i="1" dirty="0" smtClean="0"/>
              <a:t>front-end </a:t>
            </a:r>
            <a:r>
              <a:rPr lang="fr-FR" dirty="0" smtClean="0"/>
              <a:t>et des composants </a:t>
            </a:r>
            <a:r>
              <a:rPr lang="fr-FR" i="1" dirty="0" smtClean="0"/>
              <a:t>back-end </a:t>
            </a:r>
            <a:endParaRPr lang="fr-FR" dirty="0" smtClean="0"/>
          </a:p>
          <a:p>
            <a:pPr fontAlgn="base"/>
            <a:r>
              <a:rPr lang="fr-FR" dirty="0" smtClean="0"/>
              <a:t>Présentation des éléments les plus significatifs de l’interface de l’application </a:t>
            </a:r>
          </a:p>
          <a:p>
            <a:pPr fontAlgn="base"/>
            <a:r>
              <a:rPr lang="fr-FR" dirty="0" smtClean="0"/>
              <a:t>Présentation du jeu d’essai de la fonctionnalité la plus représentative (données en entrée, données attendues, données obtenues) et analyse des écarts éventuels </a:t>
            </a:r>
          </a:p>
          <a:p>
            <a:pPr fontAlgn="base"/>
            <a:r>
              <a:rPr lang="fr-FR" dirty="0" smtClean="0"/>
              <a:t>Présentation d’un exemple de recherche effectuée à partir de site anglophone</a:t>
            </a:r>
          </a:p>
          <a:p>
            <a:pPr fontAlgn="base"/>
            <a:r>
              <a:rPr lang="fr-FR" dirty="0" smtClean="0"/>
              <a:t>Présentation du site </a:t>
            </a:r>
          </a:p>
          <a:p>
            <a:pPr fontAlgn="base"/>
            <a:r>
              <a:rPr lang="fr-FR" dirty="0" smtClean="0"/>
              <a:t>Synthèse et conclusion.</a:t>
            </a:r>
          </a:p>
          <a:p>
            <a:endParaRPr lang="fr-FR" dirty="0"/>
          </a:p>
        </p:txBody>
      </p:sp>
      <p:pic>
        <p:nvPicPr>
          <p:cNvPr id="6" name="Image 5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474" y="0"/>
            <a:ext cx="1643074" cy="1643074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/>
          </a:bodyPr>
          <a:lstStyle/>
          <a:p>
            <a:pPr algn="ctr"/>
            <a:r>
              <a:rPr lang="fr-FR" sz="4000" dirty="0" smtClean="0"/>
              <a:t>Sommaire</a:t>
            </a:r>
            <a:endParaRPr lang="fr-FR" sz="4000" dirty="0"/>
          </a:p>
        </p:txBody>
      </p:sp>
      <p:pic>
        <p:nvPicPr>
          <p:cNvPr id="9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06260" y="203270"/>
            <a:ext cx="952500" cy="866775"/>
          </a:xfrm>
          <a:prstGeom prst="rect">
            <a:avLst/>
          </a:prstGeom>
          <a:ln/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00834"/>
            <a:ext cx="8143900" cy="2809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10" name="docs-internal-guid-e039076f-7fff-d3ea-0e96-56d20d9e32f0" descr="Fichier:Discussion.png — Wikipédia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7585" y="5019837"/>
            <a:ext cx="1494987" cy="1214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67025" y="1268760"/>
            <a:ext cx="6276975" cy="3924300"/>
          </a:xfrm>
          <a:prstGeom prst="rect">
            <a:avLst/>
          </a:prstGeom>
        </p:spPr>
      </p:pic>
      <p:sp>
        <p:nvSpPr>
          <p:cNvPr id="18" name="Google Shape;346;p23"/>
          <p:cNvSpPr txBox="1"/>
          <p:nvPr/>
        </p:nvSpPr>
        <p:spPr>
          <a:xfrm>
            <a:off x="1000100" y="2641777"/>
            <a:ext cx="2255465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400" dirty="0" smtClean="0">
                <a:latin typeface="+mj-lt"/>
              </a:rPr>
              <a:t>Dans un fichier</a:t>
            </a:r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400" dirty="0" smtClean="0">
                <a:latin typeface="+mj-lt"/>
              </a:rPr>
              <a:t>Form/</a:t>
            </a:r>
            <a:r>
              <a:rPr lang="fr-FR" sz="1400" dirty="0" err="1" smtClean="0">
                <a:latin typeface="+mj-lt"/>
              </a:rPr>
              <a:t>ActionsAssosType.php</a:t>
            </a:r>
            <a:endParaRPr sz="1400" dirty="0" smtClean="0">
              <a:latin typeface="+mj-lt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4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400" dirty="0">
              <a:latin typeface="+mj-lt"/>
              <a:ea typeface="Spartan"/>
              <a:cs typeface="Spartan"/>
              <a:sym typeface="Spartan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76662" y="5353631"/>
            <a:ext cx="4457700" cy="923925"/>
          </a:xfrm>
          <a:prstGeom prst="rect">
            <a:avLst/>
          </a:prstGeom>
        </p:spPr>
      </p:pic>
      <p:sp>
        <p:nvSpPr>
          <p:cNvPr id="13" name="Google Shape;346;p23"/>
          <p:cNvSpPr txBox="1"/>
          <p:nvPr/>
        </p:nvSpPr>
        <p:spPr>
          <a:xfrm>
            <a:off x="1009013" y="5142586"/>
            <a:ext cx="3571900" cy="810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400" dirty="0" smtClean="0">
                <a:latin typeface="+mj-lt"/>
              </a:rPr>
              <a:t>Puis dans un fichier</a:t>
            </a:r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400" dirty="0" smtClean="0">
                <a:latin typeface="+mj-lt"/>
              </a:rPr>
              <a:t>Templates/</a:t>
            </a:r>
            <a:r>
              <a:rPr lang="fr-FR" sz="1400" dirty="0" err="1" smtClean="0">
                <a:latin typeface="+mj-lt"/>
              </a:rPr>
              <a:t>showPostersActionsAssos.html.twig</a:t>
            </a:r>
            <a:endParaRPr sz="1400" dirty="0" smtClean="0">
              <a:latin typeface="+mj-lt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4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400" dirty="0">
              <a:latin typeface="+mj-lt"/>
              <a:ea typeface="Spartan"/>
              <a:cs typeface="Spartan"/>
              <a:sym typeface="Spart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9434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Fonctionnalité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9" name="Espace réservé du contenu 10"/>
          <p:cNvSpPr txBox="1">
            <a:spLocks noGrp="1"/>
          </p:cNvSpPr>
          <p:nvPr>
            <p:ph idx="1"/>
          </p:nvPr>
        </p:nvSpPr>
        <p:spPr>
          <a:xfrm>
            <a:off x="1403648" y="1628800"/>
            <a:ext cx="749808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800" dirty="0" smtClean="0">
                <a:latin typeface="+mj-lt"/>
              </a:rPr>
              <a:t>J’avais besoin de générer le Bureau de l’association dans un ordre précis.</a:t>
            </a:r>
          </a:p>
          <a:p>
            <a:pPr>
              <a:buNone/>
            </a:pPr>
            <a:r>
              <a:rPr lang="fr-FR" sz="1800" dirty="0" smtClean="0">
                <a:latin typeface="+mj-lt"/>
              </a:rPr>
              <a:t>Dans le </a:t>
            </a:r>
            <a:r>
              <a:rPr lang="fr-FR" sz="1800" dirty="0" err="1" smtClean="0">
                <a:latin typeface="+mj-lt"/>
              </a:rPr>
              <a:t>repository</a:t>
            </a:r>
            <a:r>
              <a:rPr lang="fr-FR" sz="1800" dirty="0" smtClean="0">
                <a:latin typeface="+mj-lt"/>
              </a:rPr>
              <a:t>, </a:t>
            </a:r>
            <a:r>
              <a:rPr lang="fr-FR" sz="1800" dirty="0" err="1" smtClean="0">
                <a:latin typeface="+mj-lt"/>
              </a:rPr>
              <a:t>users</a:t>
            </a:r>
            <a:r>
              <a:rPr lang="fr-FR" sz="1800" dirty="0" smtClean="0">
                <a:latin typeface="+mj-lt"/>
              </a:rPr>
              <a:t> j’ai installé cette méthode</a:t>
            </a:r>
            <a:endParaRPr lang="fr-FR" sz="1800" dirty="0">
              <a:latin typeface="+mj-lt"/>
            </a:endParaRPr>
          </a:p>
        </p:txBody>
      </p:sp>
      <p:pic>
        <p:nvPicPr>
          <p:cNvPr id="10" name="Image 9" descr="P10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7704" y="2492896"/>
            <a:ext cx="5791200" cy="3257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Fonctionnalité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3648" y="2528185"/>
            <a:ext cx="6838950" cy="2476500"/>
          </a:xfrm>
          <a:prstGeom prst="rect">
            <a:avLst/>
          </a:prstGeom>
        </p:spPr>
      </p:pic>
      <p:sp>
        <p:nvSpPr>
          <p:cNvPr id="8" name="Espace réservé du contenu 10"/>
          <p:cNvSpPr txBox="1">
            <a:spLocks noGrp="1"/>
          </p:cNvSpPr>
          <p:nvPr>
            <p:ph idx="1"/>
          </p:nvPr>
        </p:nvSpPr>
        <p:spPr>
          <a:xfrm>
            <a:off x="1403648" y="1628800"/>
            <a:ext cx="749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800" dirty="0" smtClean="0">
                <a:latin typeface="+mj-lt"/>
              </a:rPr>
              <a:t>Puis pour afficher le bureau, on applique la méthode dans le </a:t>
            </a:r>
            <a:r>
              <a:rPr lang="fr-FR" sz="1800" dirty="0" err="1" smtClean="0">
                <a:latin typeface="+mj-lt"/>
              </a:rPr>
              <a:t>render</a:t>
            </a:r>
            <a:r>
              <a:rPr lang="fr-FR" sz="1800" dirty="0" smtClean="0">
                <a:latin typeface="+mj-lt"/>
              </a:rPr>
              <a:t>,</a:t>
            </a:r>
            <a:endParaRPr lang="fr-FR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429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Fonctionnalité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3854" y="1340767"/>
            <a:ext cx="6848586" cy="51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549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Fonctionnalité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98141" y="1488095"/>
            <a:ext cx="67913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164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Fonctionnalité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11" name="Image 10" descr="P11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3728" y="1484784"/>
            <a:ext cx="6120929" cy="494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Recherche Anglophone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1331640" y="2700500"/>
            <a:ext cx="7416824" cy="357529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457056" tIns="12696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  <a:hlinkClick r:id="rId4" tooltip="Permalink to Images and iframes"/>
              </a:rPr>
              <a:t>Images and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  <a:hlinkClick r:id="rId4" tooltip="Permalink to Images and iframes"/>
              </a:rPr>
              <a:t>iframes</a:t>
            </a:r>
            <a:endParaRPr kumimoji="0" lang="fr-FR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Very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often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,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webpages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contain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many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images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that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contribute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to data-usage and how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fast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a page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can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load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. Most of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those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images are off-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screen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(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  <a:hlinkClick r:id="rId5"/>
              </a:rPr>
              <a:t>non-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  <a:hlinkClick r:id="rId5"/>
              </a:rPr>
              <a:t>critical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),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requiring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user interaction (an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example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being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scroll) in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order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to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view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them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.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ea typeface="Times New Roman" pitchFamily="18" charset="0"/>
              <a:cs typeface="Segoe U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Loading</a:t>
            </a:r>
            <a:r>
              <a:rPr kumimoji="0" lang="fr-F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attribute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 The 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  <a:hlinkClick r:id="rId6"/>
              </a:rPr>
              <a:t>loading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 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attribute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on an 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  <a:hlinkClick r:id="rId6"/>
              </a:rPr>
              <a:t>&lt;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  <a:hlinkClick r:id="rId6"/>
              </a:rPr>
              <a:t>img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  <a:hlinkClick r:id="rId6"/>
              </a:rPr>
              <a:t>&gt;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 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element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(or the 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  <a:hlinkClick r:id="rId7"/>
              </a:rPr>
              <a:t>loading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 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attribute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on an 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  <a:hlinkClick r:id="rId7"/>
              </a:rPr>
              <a:t>&lt;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  <a:hlinkClick r:id="rId7"/>
              </a:rPr>
              <a:t>iframe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  <a:hlinkClick r:id="rId7"/>
              </a:rPr>
              <a:t>&gt;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)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can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be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used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to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instruct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the browser to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defer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loading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of images/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iframes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that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are off-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screen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until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the user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scrolls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near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them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&lt;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img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src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="image.jpg"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alt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="..."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loading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="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lazy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&lt;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iframe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src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="video-player.html"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title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="..."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loading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="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lazy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"&gt;&lt;/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iframe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&gt;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cs typeface="Arial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The 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load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 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event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fires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when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the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eagerly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-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loaded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content has all been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loaded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;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at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that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time,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it's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entirely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possible (or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even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likely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)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that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there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may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be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lazily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-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loaded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images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that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are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within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the 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  <a:hlinkClick r:id="rId8"/>
              </a:rPr>
              <a:t>visual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  <a:hlinkClick r:id="rId8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  <a:hlinkClick r:id="rId8"/>
              </a:rPr>
              <a:t>viewport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 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that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haven't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yet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loaded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.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259632" y="1484784"/>
            <a:ext cx="750099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Beaucoup de 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documentations sont en anglais, comme </a:t>
            </a:r>
            <a:r>
              <a:rPr kumimoji="0" lang="fr-FR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Symfony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, le </a:t>
            </a:r>
            <a:r>
              <a:rPr kumimoji="0" lang="fr-FR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Twig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, </a:t>
            </a:r>
            <a:r>
              <a:rPr kumimoji="0" lang="fr-FR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CKEditor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, ainsi que de nombreux sites d’entraides comme </a:t>
            </a:r>
            <a:r>
              <a:rPr kumimoji="0" lang="fr-FR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Stack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 </a:t>
            </a:r>
            <a:r>
              <a:rPr kumimoji="0" lang="fr-FR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Overflow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, de même pour les tutoriels.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331640" y="2708920"/>
            <a:ext cx="7416824" cy="35394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Images et </a:t>
            </a:r>
            <a:r>
              <a:rPr kumimoji="0" lang="fr-FR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Iframes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Très souvent, les pages Web contiennent de nombreuses images qui contribuent à l'utilisation des données et à la vitesse de chargement d'une page. La plupart de ces images sont hors écran ( non-critique ), nécessitant une interaction de l'utilisateur (un exemple étant le scroll ou défilement ) afin de les voir ou de les visualisés.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Attribut de chargement 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L’attribut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loading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 sur l'élément &lt;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img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&gt; (ou l’attribut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loading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 sur un &lt;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iframe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&gt;) peut être utilisé pour demander au navigateur de différer le chargement des images /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iframes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 qui sont hors écran jusqu'à ce que l'utilisateur les fasse défiler.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&lt;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img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src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="image.jpg"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alt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="..."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loading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="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lazy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"&gt; 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&lt;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iframe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src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="video-player.html"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title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="..."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loading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=«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lazy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"&gt;&lt;/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iframe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L’événement de chargement se déclenche lorsque le contenu chargé avec « empressement » à été chargé; à ce moment-là, il est tout à fait possible (ou même probable) qu'il y ait des images chargées « paresseusement » qui se trouvent dans l’écran visible qui ne sont pas encore chargées.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4485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Left)">
                                      <p:cBhvr>
                                        <p:cTn id="6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Sécurit</a:t>
            </a:r>
            <a:r>
              <a:rPr lang="fr-FR" dirty="0" smtClean="0"/>
              <a:t>é / Vie Privée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8" name="Image 7" descr="O00-ow-logo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9672" y="1484784"/>
            <a:ext cx="1728192" cy="648072"/>
          </a:xfrm>
          <a:prstGeom prst="rect">
            <a:avLst/>
          </a:prstGeom>
        </p:spPr>
      </p:pic>
      <p:pic>
        <p:nvPicPr>
          <p:cNvPr id="9" name="Image 8" descr="phpunit.téléchargemen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9632" y="2420888"/>
            <a:ext cx="1905000" cy="1190625"/>
          </a:xfrm>
          <a:prstGeom prst="rect">
            <a:avLst/>
          </a:prstGeom>
        </p:spPr>
      </p:pic>
      <p:pic>
        <p:nvPicPr>
          <p:cNvPr id="10" name="Image 9" descr="tarteaucitrom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2200" y="4293096"/>
            <a:ext cx="2073831" cy="648072"/>
          </a:xfrm>
          <a:prstGeom prst="rect">
            <a:avLst/>
          </a:prstGeom>
        </p:spPr>
      </p:pic>
      <p:pic>
        <p:nvPicPr>
          <p:cNvPr id="12" name="Image 11" descr="reCAPTCHA-logo@2x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7664" y="3789040"/>
            <a:ext cx="1008112" cy="1146480"/>
          </a:xfrm>
          <a:prstGeom prst="rect">
            <a:avLst/>
          </a:prstGeom>
        </p:spPr>
      </p:pic>
      <p:pic>
        <p:nvPicPr>
          <p:cNvPr id="13" name="Image 12" descr="https.téléchargement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31840" y="3429000"/>
            <a:ext cx="1456556" cy="1172528"/>
          </a:xfrm>
          <a:prstGeom prst="rect">
            <a:avLst/>
          </a:prstGeom>
        </p:spPr>
      </p:pic>
      <p:pic>
        <p:nvPicPr>
          <p:cNvPr id="14" name="Image 13" descr="cnil_logo-large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68144" y="1340768"/>
            <a:ext cx="2416622" cy="459158"/>
          </a:xfrm>
          <a:prstGeom prst="rect">
            <a:avLst/>
          </a:prstGeom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7092280" y="4005064"/>
            <a:ext cx="10081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Cookies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Image 15" descr="cookieSans titre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5251" y="5301208"/>
            <a:ext cx="7868749" cy="381053"/>
          </a:xfrm>
          <a:prstGeom prst="rect">
            <a:avLst/>
          </a:prstGeom>
        </p:spPr>
      </p:pic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6444208" y="1988840"/>
            <a:ext cx="10081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RGPD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Image 17" descr="rgpd1Capture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16016" y="2348880"/>
            <a:ext cx="4093446" cy="576064"/>
          </a:xfrm>
          <a:prstGeom prst="rect">
            <a:avLst/>
          </a:prstGeom>
        </p:spPr>
      </p:pic>
      <p:pic>
        <p:nvPicPr>
          <p:cNvPr id="19" name="Image 18" descr="rgpd2Capture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20072" y="3212976"/>
            <a:ext cx="3518105" cy="432048"/>
          </a:xfrm>
          <a:prstGeom prst="rect">
            <a:avLst/>
          </a:prstGeom>
        </p:spPr>
      </p:pic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3635896" y="4611905"/>
            <a:ext cx="10081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TLS/SSL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1259632" y="2060848"/>
            <a:ext cx="28803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4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Injection SQL, XSS, CSRF(jeton)…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Synthèse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37634"/>
            <a:ext cx="8143900" cy="3441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56376" y="188640"/>
            <a:ext cx="952500" cy="866775"/>
          </a:xfrm>
          <a:prstGeom prst="rect">
            <a:avLst/>
          </a:prstGeom>
          <a:ln/>
        </p:spPr>
      </p:pic>
      <p:pic>
        <p:nvPicPr>
          <p:cNvPr id="1026" name="Picture 2" descr="recruter-developpeur-web-alternance - Alternance Professionnel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4365104"/>
            <a:ext cx="2000232" cy="2072530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1428728" y="1244071"/>
            <a:ext cx="750099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	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    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Ce projet a été pour moi une expérience enrichissante.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Il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m’a permis </a:t>
            </a:r>
            <a:r>
              <a:rPr lang="fr-FR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d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’appliquer d’une façon concrète les connaissances théoriques et pratiques de la formation à la réalisation d’un site réel dans sa globalité, de   maîtriser chaque étape de production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 et de mieux appréhender les métiers du web et surtout celui de développeur web et web mobile.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J’ai pris conscience des difficultés et des contraintes de la conception d’un site  et j'ai pris un réel plaisir à rechercher des solutions et des améliorations nécessaires. J’ai aussi appris qu’il faut faire preuve de  flexibilité afin de s’adapter à toutes les demandes des clients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pour satisfaire à ses exigences.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Il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 a fallu faire face à quelques difficultés comme la collecte des données auprès des étudiants peu disponibles et pas assez précis sur leur demande et un contenu très dense.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475656" y="4725144"/>
            <a:ext cx="500066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Le  site est opérationnel mais va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continuer à évoluer vers une livraison définitive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 après la formation. J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e me suis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 engagé auprès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 de l’association à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leur apporter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d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es améliorations et fonctionnalités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 plus développées.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305550"/>
            <a:ext cx="8143900" cy="476250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56376" y="260648"/>
            <a:ext cx="952500" cy="866775"/>
          </a:xfrm>
          <a:prstGeom prst="rect">
            <a:avLst/>
          </a:prstGeom>
          <a:ln/>
        </p:spPr>
      </p:pic>
      <p:pic>
        <p:nvPicPr>
          <p:cNvPr id="1026" name="Picture 2" descr="recruter-developpeur-web-alternance - Alternance Professionnel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4331553"/>
            <a:ext cx="1847719" cy="1914505"/>
          </a:xfrm>
          <a:prstGeom prst="rect">
            <a:avLst/>
          </a:prstGeom>
          <a:noFill/>
        </p:spPr>
      </p:pic>
      <p:sp>
        <p:nvSpPr>
          <p:cNvPr id="11" name="Espace réservé du contenu 10"/>
          <p:cNvSpPr txBox="1">
            <a:spLocks noGrp="1"/>
          </p:cNvSpPr>
          <p:nvPr>
            <p:ph idx="1"/>
          </p:nvPr>
        </p:nvSpPr>
        <p:spPr>
          <a:xfrm>
            <a:off x="1428728" y="2071678"/>
            <a:ext cx="7498080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Alors que j’arrive à l’issue de ma formation, je suis à la recherche d’un emploi, tout en continuant à me former de manière personnelle. </a:t>
            </a:r>
            <a:br>
              <a:rPr lang="fr-FR" sz="18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</a:br>
            <a:endParaRPr lang="fr-FR" sz="1800" dirty="0" smtClean="0">
              <a:solidFill>
                <a:srgbClr val="000000"/>
              </a:solidFill>
              <a:latin typeface="+mj-lt"/>
              <a:ea typeface="Calibri" pitchFamily="34" charset="0"/>
              <a:cs typeface="Arial" pitchFamily="34" charset="0"/>
            </a:endParaRPr>
          </a:p>
          <a:p>
            <a:r>
              <a:rPr lang="fr-FR" sz="18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J’ai notamment la volonté et l’espoir d’approfondir mes connaissances</a:t>
            </a:r>
            <a:r>
              <a:rPr lang="fr-FR" sz="1800" dirty="0" smtClean="0">
                <a:latin typeface="+mj-lt"/>
                <a:ea typeface="Calibri" pitchFamily="34" charset="0"/>
                <a:cs typeface="Arial" pitchFamily="34" charset="0"/>
              </a:rPr>
              <a:t>, entre autres,  dans l’apprentissage d’autres</a:t>
            </a:r>
            <a:r>
              <a:rPr lang="fr-FR" sz="18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 </a:t>
            </a:r>
            <a:r>
              <a:rPr lang="fr-FR" sz="1800" dirty="0" smtClean="0">
                <a:latin typeface="+mj-lt"/>
                <a:ea typeface="Calibri" pitchFamily="34" charset="0"/>
                <a:cs typeface="Arial" pitchFamily="34" charset="0"/>
              </a:rPr>
              <a:t>langages comme </a:t>
            </a:r>
            <a:r>
              <a:rPr lang="fr-FR" sz="18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Java, par une formation complémentaire </a:t>
            </a:r>
            <a:r>
              <a:rPr lang="fr-FR" sz="1800" dirty="0" smtClean="0">
                <a:latin typeface="+mj-lt"/>
                <a:ea typeface="Calibri" pitchFamily="34" charset="0"/>
                <a:cs typeface="Arial" pitchFamily="34" charset="0"/>
              </a:rPr>
              <a:t>spécifique.</a:t>
            </a:r>
            <a:endParaRPr lang="fr-FR" sz="1800" dirty="0">
              <a:latin typeface="+mj-lt"/>
            </a:endParaRPr>
          </a:p>
        </p:txBody>
      </p:sp>
      <p:pic>
        <p:nvPicPr>
          <p:cNvPr id="32770" name="Picture 2" descr="Fichier:Java Logo.sv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1960" y="4199625"/>
            <a:ext cx="720080" cy="13395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1143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Contexte et </a:t>
            </a:r>
            <a:br>
              <a:rPr lang="fr-FR" dirty="0" smtClean="0"/>
            </a:br>
            <a:r>
              <a:rPr lang="fr-FR" dirty="0" smtClean="0"/>
              <a:t>cahier </a:t>
            </a:r>
            <a:r>
              <a:rPr lang="fr-FR" sz="4400" dirty="0" smtClean="0"/>
              <a:t>des</a:t>
            </a:r>
            <a:r>
              <a:rPr lang="fr-FR" dirty="0" smtClean="0"/>
              <a:t>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714488"/>
            <a:ext cx="7498080" cy="4800600"/>
          </a:xfrm>
        </p:spPr>
        <p:txBody>
          <a:bodyPr>
            <a:normAutofit/>
          </a:bodyPr>
          <a:lstStyle/>
          <a:p>
            <a:pPr fontAlgn="base"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Contexte </a:t>
            </a:r>
            <a:r>
              <a:rPr lang="fr-FR" b="1" dirty="0" smtClean="0"/>
              <a:t>:</a:t>
            </a:r>
          </a:p>
          <a:p>
            <a:pPr algn="just"/>
            <a:r>
              <a:rPr lang="fr-FR" sz="2200" dirty="0" smtClean="0"/>
              <a:t>L’idée de ce projet est née après une discussion avec ma fille étudiante en master GE à l’université de Montpellier qui m’évoque le problème de manque de visibilité auprès de la communauté universitaire de l’association d’étudiants Paul Green qui mène des projets environnementaux.</a:t>
            </a:r>
          </a:p>
          <a:p>
            <a:pPr algn="just"/>
            <a:r>
              <a:rPr lang="fr-FR" sz="2200" dirty="0" smtClean="0"/>
              <a:t>Cette démarche s’inscrit dans l’idée de moderniser l’image de l’association , d’attirer de nouveaux adhérents, d’augmenter la visibilité du Master, de l’association et de pérenniser les supports de projets dans le temps.</a:t>
            </a:r>
          </a:p>
          <a:p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00834"/>
            <a:ext cx="8143900" cy="2809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280012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857364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6" descr="Master gestion de l’environnement parcours économie et gestion de l’environnement et développement durab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7238" y="5420095"/>
            <a:ext cx="2007824" cy="14144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1043608" y="6453336"/>
            <a:ext cx="8100392" cy="328464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3" name="Image 2" descr="165100021277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292078"/>
            <a:ext cx="3428992" cy="2571744"/>
          </a:xfrm>
          <a:prstGeom prst="rect">
            <a:avLst/>
          </a:prstGeom>
        </p:spPr>
      </p:pic>
      <p:pic>
        <p:nvPicPr>
          <p:cNvPr id="4" name="Image 3" descr="165100021283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1720" y="3142393"/>
            <a:ext cx="3905245" cy="2928934"/>
          </a:xfrm>
          <a:prstGeom prst="rect">
            <a:avLst/>
          </a:prstGeom>
        </p:spPr>
      </p:pic>
      <p:pic>
        <p:nvPicPr>
          <p:cNvPr id="5" name="Picture 2" descr="Rapport d'évaluation - Université Paul-Valéry Montpellier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192" y="620688"/>
            <a:ext cx="2085975" cy="1914525"/>
          </a:xfrm>
          <a:prstGeom prst="rect">
            <a:avLst/>
          </a:prstGeom>
          <a:noFill/>
        </p:spPr>
      </p:pic>
      <p:pic>
        <p:nvPicPr>
          <p:cNvPr id="6" name="Picture 10" descr="biologie écologie université Montpelli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3099" y="3933056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du site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124744"/>
            <a:ext cx="9144000" cy="63439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b="1" dirty="0" smtClean="0">
                <a:solidFill>
                  <a:srgbClr val="0070C0"/>
                </a:solidFill>
              </a:rPr>
              <a:t>	</a:t>
            </a:r>
            <a:r>
              <a:rPr lang="fr-FR" b="1" dirty="0" smtClean="0">
                <a:solidFill>
                  <a:srgbClr val="00B0F0"/>
                </a:solidFill>
                <a:hlinkClick r:id="rId3"/>
              </a:rPr>
              <a:t>Association Paul Green</a:t>
            </a:r>
            <a:endParaRPr lang="fr-FR" dirty="0" smtClean="0">
              <a:solidFill>
                <a:srgbClr val="00B0F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305550"/>
            <a:ext cx="8143900" cy="476250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7786710" y="428604"/>
            <a:ext cx="952500" cy="866775"/>
          </a:xfrm>
          <a:prstGeom prst="rect">
            <a:avLst/>
          </a:prstGeom>
          <a:ln/>
        </p:spPr>
      </p:pic>
      <p:pic>
        <p:nvPicPr>
          <p:cNvPr id="8" name="Image 7" descr="P08-Captur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700808"/>
            <a:ext cx="9144000" cy="4650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1143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Contexte et </a:t>
            </a:r>
            <a:br>
              <a:rPr lang="fr-FR" dirty="0" smtClean="0"/>
            </a:br>
            <a:r>
              <a:rPr lang="fr-FR" dirty="0" smtClean="0"/>
              <a:t>cahier </a:t>
            </a:r>
            <a:r>
              <a:rPr lang="fr-FR" sz="4400" dirty="0" smtClean="0"/>
              <a:t>des</a:t>
            </a:r>
            <a:r>
              <a:rPr lang="fr-FR" dirty="0" smtClean="0"/>
              <a:t>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714488"/>
            <a:ext cx="7498080" cy="4800600"/>
          </a:xfrm>
        </p:spPr>
        <p:txBody>
          <a:bodyPr>
            <a:normAutofit/>
          </a:bodyPr>
          <a:lstStyle/>
          <a:p>
            <a:pPr fontAlgn="base">
              <a:buNone/>
            </a:pPr>
            <a:r>
              <a:rPr lang="fr-FR" b="1" dirty="0" smtClean="0"/>
              <a:t>	Cahier des charges </a:t>
            </a:r>
          </a:p>
          <a:p>
            <a:endParaRPr lang="fr-FR" sz="2400" dirty="0" smtClean="0"/>
          </a:p>
          <a:p>
            <a:r>
              <a:rPr lang="fr-FR" sz="2400" dirty="0" smtClean="0"/>
              <a:t>Deux principales rubriques :</a:t>
            </a:r>
            <a:br>
              <a:rPr lang="fr-FR" sz="2400" dirty="0" smtClean="0"/>
            </a:br>
            <a:r>
              <a:rPr lang="fr-FR" sz="2400" dirty="0" smtClean="0"/>
              <a:t>- </a:t>
            </a:r>
            <a:r>
              <a:rPr lang="fr-FR" sz="2400" b="1" dirty="0" smtClean="0"/>
              <a:t>Présentation de l’association </a:t>
            </a:r>
            <a:r>
              <a:rPr lang="fr-FR" sz="2400" dirty="0" smtClean="0"/>
              <a:t>et de ses actions, des propositions de stage, le bureau, un journal de l’environnement…</a:t>
            </a:r>
          </a:p>
          <a:p>
            <a:pPr>
              <a:buNone/>
            </a:pPr>
            <a:r>
              <a:rPr lang="fr-FR" sz="2400" dirty="0" smtClean="0"/>
              <a:t>	- </a:t>
            </a:r>
            <a:r>
              <a:rPr lang="fr-FR" sz="2400" b="1" dirty="0" smtClean="0"/>
              <a:t>Présentation du Master GE </a:t>
            </a:r>
            <a:r>
              <a:rPr lang="fr-FR" sz="2400" dirty="0" smtClean="0"/>
              <a:t>de ses projets et des sorties pédagogiques …</a:t>
            </a:r>
          </a:p>
          <a:p>
            <a:pPr>
              <a:buNone/>
            </a:pPr>
            <a:r>
              <a:rPr lang="fr-FR" sz="2400" dirty="0" smtClean="0"/>
              <a:t/>
            </a:r>
            <a:br>
              <a:rPr lang="fr-FR" sz="2400" dirty="0" smtClean="0"/>
            </a:br>
            <a:endParaRPr lang="fr-FR" sz="2200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56376" y="304954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857364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00834"/>
            <a:ext cx="8143900" cy="2809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10" name="docs-internal-guid-1244b781-7fff-9023-c97c-7793fd1d6120" descr="Cahier des charges CRM : 35 questions pour vous aider à le rédiger | ATEJA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7399" y="1660234"/>
            <a:ext cx="1148977" cy="1244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714488"/>
            <a:ext cx="749808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Pour le choix de la typographie </a:t>
            </a:r>
            <a:r>
              <a:rPr lang="fr-FR" b="1" dirty="0" smtClean="0"/>
              <a:t>:</a:t>
            </a:r>
            <a:endParaRPr lang="fr-FR" dirty="0" smtClean="0"/>
          </a:p>
          <a:p>
            <a:r>
              <a:rPr lang="fr-FR" sz="2200" dirty="0" smtClean="0"/>
              <a:t>L’étude du logo m’a servi de référence pour choisir la typographie du site.</a:t>
            </a:r>
          </a:p>
          <a:p>
            <a:pPr>
              <a:buNone/>
            </a:pPr>
            <a:endParaRPr lang="fr-FR" sz="2200" dirty="0" smtClean="0"/>
          </a:p>
          <a:p>
            <a:pPr fontAlgn="base">
              <a:buNone/>
            </a:pPr>
            <a:r>
              <a:rPr lang="fr-FR" sz="2000" b="1" u="sng" dirty="0" smtClean="0"/>
              <a:t>Pour le texte</a:t>
            </a:r>
            <a:r>
              <a:rPr lang="fr-FR" sz="2000" b="1" dirty="0" smtClean="0"/>
              <a:t>			</a:t>
            </a:r>
            <a:r>
              <a:rPr lang="fr-FR" sz="2000" b="1" u="sng" dirty="0" smtClean="0"/>
              <a:t>Pour les titres</a:t>
            </a:r>
            <a:endParaRPr lang="fr-FR" sz="2000" b="1" dirty="0" smtClean="0"/>
          </a:p>
          <a:p>
            <a:pPr>
              <a:buNone/>
            </a:pPr>
            <a:endParaRPr lang="fr-FR" sz="2200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28370" y="180708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857364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52.jpg" descr="0-Typo-Trebuchet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259632" y="4005064"/>
            <a:ext cx="2447925" cy="2228850"/>
          </a:xfrm>
          <a:prstGeom prst="rect">
            <a:avLst/>
          </a:prstGeom>
          <a:ln/>
        </p:spPr>
      </p:pic>
      <p:pic>
        <p:nvPicPr>
          <p:cNvPr id="11" name="image50.jpg" descr="0-Typo-Gelasio.JP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3851920" y="4005064"/>
            <a:ext cx="2447925" cy="2228850"/>
          </a:xfrm>
          <a:prstGeom prst="rect">
            <a:avLst/>
          </a:prstGeom>
          <a:ln/>
        </p:spPr>
      </p:pic>
      <p:pic>
        <p:nvPicPr>
          <p:cNvPr id="12" name="image79.jpg" descr="0-Typo-Parisienne.JPG"/>
          <p:cNvPicPr/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6372200" y="4005064"/>
            <a:ext cx="2357422" cy="2214578"/>
          </a:xfrm>
          <a:prstGeom prst="rect">
            <a:avLst/>
          </a:prstGeom>
          <a:ln/>
        </p:spPr>
      </p:pic>
      <p:sp>
        <p:nvSpPr>
          <p:cNvPr id="10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00834"/>
            <a:ext cx="8143900" cy="2809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56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19098" y="1484784"/>
            <a:ext cx="7498080" cy="158702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Pour le choix des couleurs </a:t>
            </a:r>
            <a:r>
              <a:rPr lang="fr-FR" b="1" dirty="0" smtClean="0"/>
              <a:t>:</a:t>
            </a:r>
            <a:endParaRPr lang="fr-FR" dirty="0" smtClean="0"/>
          </a:p>
          <a:p>
            <a:pPr>
              <a:buNone/>
            </a:pPr>
            <a:r>
              <a:rPr lang="fr-FR" sz="2200" dirty="0" smtClean="0"/>
              <a:t>Des couleurs principales rappelant les thématiques de l’environnement (nature, eau) et du logo.</a:t>
            </a:r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25344"/>
            <a:ext cx="8117078" cy="25645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41386" y="106747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333346" y="1685333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56.jpg" descr="12-#92d3ff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500166" y="2857496"/>
            <a:ext cx="1500197" cy="3429024"/>
          </a:xfrm>
          <a:prstGeom prst="rect">
            <a:avLst/>
          </a:prstGeom>
          <a:ln/>
        </p:spPr>
      </p:pic>
      <p:pic>
        <p:nvPicPr>
          <p:cNvPr id="14" name="image25.jpg" descr="15-#26671d.JP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3214678" y="2857496"/>
            <a:ext cx="1643073" cy="3500461"/>
          </a:xfrm>
          <a:prstGeom prst="rect">
            <a:avLst/>
          </a:prstGeom>
          <a:ln/>
        </p:spPr>
      </p:pic>
      <p:pic>
        <p:nvPicPr>
          <p:cNvPr id="15" name="image81.jpg" descr="13-#bfcb29.JPG"/>
          <p:cNvPicPr/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4929190" y="2857496"/>
            <a:ext cx="1500198" cy="3500461"/>
          </a:xfrm>
          <a:prstGeom prst="rect">
            <a:avLst/>
          </a:prstGeom>
          <a:ln/>
        </p:spPr>
      </p:pic>
      <p:pic>
        <p:nvPicPr>
          <p:cNvPr id="16" name="image72.jpg" descr="14-#77b447.JPG"/>
          <p:cNvPicPr/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6572264" y="2857497"/>
            <a:ext cx="1700213" cy="3500462"/>
          </a:xfrm>
          <a:prstGeom prst="rect">
            <a:avLst/>
          </a:prstGeom>
          <a:ln/>
        </p:spPr>
      </p:pic>
      <p:pic>
        <p:nvPicPr>
          <p:cNvPr id="12" name="Picture 8" descr="https://www.lafactory.ma/wp-content/uploads/2018/11/Environnement-1-696x400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04248" y="1017732"/>
            <a:ext cx="1944216" cy="11173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86116" y="1000108"/>
            <a:ext cx="3929090" cy="500066"/>
          </a:xfrm>
        </p:spPr>
        <p:txBody>
          <a:bodyPr>
            <a:normAutofit fontScale="92500"/>
          </a:bodyPr>
          <a:lstStyle/>
          <a:p>
            <a:pPr fontAlgn="base">
              <a:buNone/>
            </a:pPr>
            <a:r>
              <a:rPr lang="fr-FR" sz="2800" b="1" dirty="0" err="1" smtClean="0"/>
              <a:t>Wireframe</a:t>
            </a:r>
            <a:r>
              <a:rPr lang="fr-FR" sz="2800" b="1" dirty="0" smtClean="0"/>
              <a:t>/maquettage 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59415" y="176627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2643174" y="1071546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35.png" descr="17-Wireframes.PC.drawio.pn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272132" y="1528282"/>
            <a:ext cx="3857652" cy="7643063"/>
          </a:xfrm>
          <a:prstGeom prst="rect">
            <a:avLst/>
          </a:prstGeom>
          <a:ln/>
        </p:spPr>
      </p:pic>
      <p:pic>
        <p:nvPicPr>
          <p:cNvPr id="18" name="image40.png" descr="18-Wireframes.Responsive.drawio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7215206" y="1071546"/>
            <a:ext cx="1638300" cy="8734425"/>
          </a:xfrm>
          <a:prstGeom prst="rect">
            <a:avLst/>
          </a:prstGeom>
          <a:ln/>
        </p:spPr>
      </p:pic>
      <p:sp>
        <p:nvSpPr>
          <p:cNvPr id="10" name="ZoneTexte 9"/>
          <p:cNvSpPr txBox="1"/>
          <p:nvPr/>
        </p:nvSpPr>
        <p:spPr>
          <a:xfrm>
            <a:off x="5357818" y="3214686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Avec Draw.io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1604" y="1785926"/>
            <a:ext cx="6686550" cy="45339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484784"/>
            <a:ext cx="7498080" cy="50303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Arborescence du site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62678"/>
            <a:ext cx="8143900" cy="31912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8045746" y="237433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643074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2009</TotalTime>
  <Words>1226</Words>
  <Application>Microsoft Office PowerPoint</Application>
  <PresentationFormat>Affichage à l'écran (4:3)</PresentationFormat>
  <Paragraphs>203</Paragraphs>
  <Slides>41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2" baseType="lpstr">
      <vt:lpstr>Solstice</vt:lpstr>
      <vt:lpstr>L'association PAUL Green</vt:lpstr>
      <vt:lpstr>Je me présente</vt:lpstr>
      <vt:lpstr>Sommaire</vt:lpstr>
      <vt:lpstr>Contexte et  cahier des charges</vt:lpstr>
      <vt:lpstr>Contexte et  cahier des charges</vt:lpstr>
      <vt:lpstr>Gestion de projet</vt:lpstr>
      <vt:lpstr>Gestion de projet</vt:lpstr>
      <vt:lpstr>Gestion de projet</vt:lpstr>
      <vt:lpstr>Gestion de projet</vt:lpstr>
      <vt:lpstr>Gestion de projet</vt:lpstr>
      <vt:lpstr>Gestion de projet</vt:lpstr>
      <vt:lpstr>Gestion de projet</vt:lpstr>
      <vt:lpstr>Gestion de projet</vt:lpstr>
      <vt:lpstr>Gestion de projet</vt:lpstr>
      <vt:lpstr>Conception Front-end</vt:lpstr>
      <vt:lpstr>Conception Back-end</vt:lpstr>
      <vt:lpstr>Conception Back-end</vt:lpstr>
      <vt:lpstr>Conception Back-end</vt:lpstr>
      <vt:lpstr>Conception Back-end</vt:lpstr>
      <vt:lpstr>Conception Back-end</vt:lpstr>
      <vt:lpstr>Conception Back-end</vt:lpstr>
      <vt:lpstr>Conception Back-end</vt:lpstr>
      <vt:lpstr>Présentation Interface</vt:lpstr>
      <vt:lpstr>Présentation Interface</vt:lpstr>
      <vt:lpstr>Présentation Interface</vt:lpstr>
      <vt:lpstr>Présentation Interface</vt:lpstr>
      <vt:lpstr>Présentation Interface</vt:lpstr>
      <vt:lpstr>Présentation Interface</vt:lpstr>
      <vt:lpstr>Présentation Interface</vt:lpstr>
      <vt:lpstr>Présentation Interface</vt:lpstr>
      <vt:lpstr>Fonctionnalité</vt:lpstr>
      <vt:lpstr>Fonctionnalité</vt:lpstr>
      <vt:lpstr>Fonctionnalité</vt:lpstr>
      <vt:lpstr>Fonctionnalité</vt:lpstr>
      <vt:lpstr>Fonctionnalité</vt:lpstr>
      <vt:lpstr>Recherche Anglophone</vt:lpstr>
      <vt:lpstr>Sécurité / Vie Privée</vt:lpstr>
      <vt:lpstr>Synthèse</vt:lpstr>
      <vt:lpstr>Conclusion</vt:lpstr>
      <vt:lpstr>Diapositive 40</vt:lpstr>
      <vt:lpstr>Présentation du site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m lemoine</dc:creator>
  <cp:lastModifiedBy>m lemoine</cp:lastModifiedBy>
  <cp:revision>179</cp:revision>
  <dcterms:created xsi:type="dcterms:W3CDTF">2022-04-23T14:31:18Z</dcterms:created>
  <dcterms:modified xsi:type="dcterms:W3CDTF">2022-04-28T08:11:47Z</dcterms:modified>
</cp:coreProperties>
</file>